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046-6098-4F12-9482-01FEE19EF6AD}" type="datetimeFigureOut">
              <a:rPr lang="ar-EG" smtClean="0"/>
              <a:pPr/>
              <a:t>02/06/1433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42FB-4297-4A24-9561-E5B0D8D64AF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046-6098-4F12-9482-01FEE19EF6AD}" type="datetimeFigureOut">
              <a:rPr lang="ar-EG" smtClean="0"/>
              <a:pPr/>
              <a:t>02/06/1433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42FB-4297-4A24-9561-E5B0D8D64AF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046-6098-4F12-9482-01FEE19EF6AD}" type="datetimeFigureOut">
              <a:rPr lang="ar-EG" smtClean="0"/>
              <a:pPr/>
              <a:t>02/06/1433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42FB-4297-4A24-9561-E5B0D8D64AF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046-6098-4F12-9482-01FEE19EF6AD}" type="datetimeFigureOut">
              <a:rPr lang="ar-EG" smtClean="0"/>
              <a:pPr/>
              <a:t>02/06/1433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42FB-4297-4A24-9561-E5B0D8D64AF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046-6098-4F12-9482-01FEE19EF6AD}" type="datetimeFigureOut">
              <a:rPr lang="ar-EG" smtClean="0"/>
              <a:pPr/>
              <a:t>02/06/1433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42FB-4297-4A24-9561-E5B0D8D64AF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046-6098-4F12-9482-01FEE19EF6AD}" type="datetimeFigureOut">
              <a:rPr lang="ar-EG" smtClean="0"/>
              <a:pPr/>
              <a:t>02/06/1433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42FB-4297-4A24-9561-E5B0D8D64AF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046-6098-4F12-9482-01FEE19EF6AD}" type="datetimeFigureOut">
              <a:rPr lang="ar-EG" smtClean="0"/>
              <a:pPr/>
              <a:t>02/06/1433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42FB-4297-4A24-9561-E5B0D8D64AF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046-6098-4F12-9482-01FEE19EF6AD}" type="datetimeFigureOut">
              <a:rPr lang="ar-EG" smtClean="0"/>
              <a:pPr/>
              <a:t>02/06/1433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42FB-4297-4A24-9561-E5B0D8D64AF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046-6098-4F12-9482-01FEE19EF6AD}" type="datetimeFigureOut">
              <a:rPr lang="ar-EG" smtClean="0"/>
              <a:pPr/>
              <a:t>02/06/1433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42FB-4297-4A24-9561-E5B0D8D64AF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046-6098-4F12-9482-01FEE19EF6AD}" type="datetimeFigureOut">
              <a:rPr lang="ar-EG" smtClean="0"/>
              <a:pPr/>
              <a:t>02/06/1433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42FB-4297-4A24-9561-E5B0D8D64AF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D046-6098-4F12-9482-01FEE19EF6AD}" type="datetimeFigureOut">
              <a:rPr lang="ar-EG" smtClean="0"/>
              <a:pPr/>
              <a:t>02/06/1433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842FB-4297-4A24-9561-E5B0D8D64AFB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ED046-6098-4F12-9482-01FEE19EF6AD}" type="datetimeFigureOut">
              <a:rPr lang="ar-EG" smtClean="0"/>
              <a:pPr/>
              <a:t>02/06/1433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842FB-4297-4A24-9561-E5B0D8D64AFB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ford.edu/~hpitsch/LESExampleMovie1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043608" y="1988840"/>
            <a:ext cx="70567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Laminar Premixed Flames and Diffusion Flames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0500" y="152400"/>
            <a:ext cx="8763000" cy="97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PRINCIPAL CHARACTERISTICS OF LAMINAR PREMIXED FLAMES</a:t>
            </a:r>
            <a:endParaRPr kumimoji="0" lang="ar-EG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5536" y="1340768"/>
            <a:ext cx="83800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Times New Roman" pitchFamily="18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Definition of flame speed, S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Times New Roman" pitchFamily="18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Temperature profile through flame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Times New Roman" pitchFamily="18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Product density is less than the reactant density so that by continuity the velocity of the burned gases is greater than the velocity of the unburned gases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Times New Roman" pitchFamily="18" charset="0"/>
              <a:buChar char="–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For a typical hydrocarbon-air flame at atmospheric pressure, the density ratio is about 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404664"/>
            <a:ext cx="835292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b="1" dirty="0" smtClean="0">
              <a:latin typeface="Times New Roman" pitchFamily="18" charset="0"/>
            </a:endParaRP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Times New Roman" pitchFamily="18" charset="0"/>
              <a:buChar char="•"/>
            </a:pPr>
            <a:r>
              <a:rPr lang="en-US" b="1" dirty="0" smtClean="0">
                <a:latin typeface="Times New Roman" pitchFamily="18" charset="0"/>
              </a:rPr>
              <a:t>Convenient to divide the flame into two zones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1600"/>
              <a:buFont typeface="Times New Roman" pitchFamily="18" charset="0"/>
              <a:buChar char="–"/>
            </a:pP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</a:rPr>
              <a:t>Preheat zone</a:t>
            </a:r>
            <a:r>
              <a:rPr lang="en-US" b="1" dirty="0" smtClean="0">
                <a:latin typeface="Times New Roman" pitchFamily="18" charset="0"/>
              </a:rPr>
              <a:t>: little heat is released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1600"/>
              <a:buFont typeface="Times New Roman" pitchFamily="18" charset="0"/>
              <a:buChar char="–"/>
            </a:pP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</a:rPr>
              <a:t>Reaction zone</a:t>
            </a:r>
            <a:r>
              <a:rPr lang="en-US" b="1" dirty="0" smtClean="0">
                <a:latin typeface="Times New Roman" pitchFamily="18" charset="0"/>
              </a:rPr>
              <a:t>: most of the chemical energy is released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</a:rPr>
              <a:t>2.a Thin region of fast chemistry</a:t>
            </a:r>
          </a:p>
          <a:p>
            <a: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Times New Roman" pitchFamily="18" charset="0"/>
              <a:buChar char="–"/>
            </a:pPr>
            <a:r>
              <a:rPr lang="en-US" b="1" dirty="0" smtClean="0">
                <a:latin typeface="Times New Roman" pitchFamily="18" charset="0"/>
              </a:rPr>
              <a:t>Destruction of fuel molecules and creation of intermediate species</a:t>
            </a:r>
          </a:p>
          <a:p>
            <a: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Times New Roman" pitchFamily="18" charset="0"/>
              <a:buChar char="–"/>
            </a:pPr>
            <a:r>
              <a:rPr lang="en-US" b="1" dirty="0" smtClean="0">
                <a:latin typeface="Times New Roman" pitchFamily="18" charset="0"/>
              </a:rPr>
              <a:t>Dominated by bimolecular reactions</a:t>
            </a:r>
          </a:p>
          <a:p>
            <a: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Times New Roman" pitchFamily="18" charset="0"/>
              <a:buChar char="–"/>
            </a:pPr>
            <a:r>
              <a:rPr lang="en-US" b="1" dirty="0" smtClean="0">
                <a:latin typeface="Times New Roman" pitchFamily="18" charset="0"/>
              </a:rPr>
              <a:t>At atmospheric pressure, fast zone is usually less than 1 mm</a:t>
            </a:r>
          </a:p>
          <a:p>
            <a: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Times New Roman" pitchFamily="18" charset="0"/>
              <a:buChar char="–"/>
            </a:pPr>
            <a:r>
              <a:rPr lang="en-US" b="1" dirty="0" smtClean="0">
                <a:latin typeface="Times New Roman" pitchFamily="18" charset="0"/>
              </a:rPr>
              <a:t>Temperature and species concentration gradients are very large</a:t>
            </a:r>
          </a:p>
          <a:p>
            <a: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Times New Roman" pitchFamily="18" charset="0"/>
              <a:buChar char="–"/>
            </a:pPr>
            <a:r>
              <a:rPr lang="en-US" b="1" dirty="0" smtClean="0">
                <a:latin typeface="Times New Roman" pitchFamily="18" charset="0"/>
              </a:rPr>
              <a:t>The large gradients provide the driving forces for the flame to be self-sustaining, i.e. diffusion of heat and radical species from the reaction zone to the preheat zone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</a:rPr>
              <a:t>2.b Wider region of slow chemistry</a:t>
            </a:r>
          </a:p>
          <a:p>
            <a: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Times New Roman" pitchFamily="18" charset="0"/>
              <a:buChar char="–"/>
            </a:pPr>
            <a:r>
              <a:rPr lang="en-US" b="1" dirty="0" smtClean="0">
                <a:latin typeface="Times New Roman" pitchFamily="18" charset="0"/>
              </a:rPr>
              <a:t>Chemistry is dominated by three-body radical recombination reactions, such as the final burn-out of CO via</a:t>
            </a:r>
          </a:p>
          <a:p>
            <a: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</a:pPr>
            <a:r>
              <a:rPr lang="en-US" b="1" dirty="0" smtClean="0">
                <a:latin typeface="Times New Roman" pitchFamily="18" charset="0"/>
              </a:rPr>
              <a:t>			 CO + OH → CO</a:t>
            </a:r>
            <a:r>
              <a:rPr lang="en-US" b="1" baseline="-25000" dirty="0" smtClean="0">
                <a:latin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</a:rPr>
              <a:t> + H</a:t>
            </a:r>
          </a:p>
          <a:p>
            <a: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Times New Roman" pitchFamily="18" charset="0"/>
              <a:buChar char="–"/>
            </a:pPr>
            <a:r>
              <a:rPr lang="en-US" b="1" dirty="0" smtClean="0">
                <a:latin typeface="Times New Roman" pitchFamily="18" charset="0"/>
              </a:rPr>
              <a:t>At atmospheric pressure, this zone may extend several mm</a:t>
            </a:r>
            <a:endParaRPr lang="ar-EG" b="1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82563" y="119062"/>
            <a:ext cx="8763000" cy="57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LAMINAR FLAME STRUCTURE</a:t>
            </a:r>
            <a:endParaRPr kumimoji="0" lang="ar-EG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21507" name="Picture 4" descr="SCN_20051027133823_001"/>
          <p:cNvPicPr>
            <a:picLocks noChangeAspect="1" noChangeArrowheads="1"/>
          </p:cNvPicPr>
          <p:nvPr/>
        </p:nvPicPr>
        <p:blipFill>
          <a:blip r:embed="rId2" cstate="print"/>
          <a:srcRect l="9441" t="22301" r="46683" b="50768"/>
          <a:stretch>
            <a:fillRect/>
          </a:stretch>
        </p:blipFill>
        <p:spPr bwMode="auto">
          <a:xfrm>
            <a:off x="1475656" y="908720"/>
            <a:ext cx="5890542" cy="46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60338" y="5589240"/>
            <a:ext cx="85881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Laminar flame structure. Temperature and heat-release rate profiles based on experiments of Friedman and Burke  Reference: Turns An Introduction to Combustion</a:t>
            </a:r>
            <a:endParaRPr kumimoji="0" lang="ar-EG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0500" y="1524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EXAMPLE: FLAT FLAME BURNERS</a:t>
            </a:r>
            <a:endParaRPr kumimoji="0" lang="ar-EG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22531" name="Picture 4" descr="SCN_20051027141257_001"/>
          <p:cNvPicPr>
            <a:picLocks noChangeAspect="1" noChangeArrowheads="1"/>
          </p:cNvPicPr>
          <p:nvPr/>
        </p:nvPicPr>
        <p:blipFill>
          <a:blip r:embed="rId2" cstate="print"/>
          <a:srcRect l="9785" t="22301" r="49588" b="39177"/>
          <a:stretch>
            <a:fillRect/>
          </a:stretch>
        </p:blipFill>
        <p:spPr bwMode="auto">
          <a:xfrm>
            <a:off x="190500" y="749300"/>
            <a:ext cx="4583113" cy="55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565650" y="1016000"/>
            <a:ext cx="474700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Adiabatic flat-flame burner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Flame is stabilized over bundle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of small tubes through which fuel-air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mixture passes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laminarly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Stable only over small range of conditions</a:t>
            </a:r>
            <a:endParaRPr kumimoji="0" lang="ar-EG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4463155" y="3861048"/>
            <a:ext cx="44071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Non-adiabatic flat-flame burner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Utilizes a water-cooled face that allows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heat to be extracted from the flame,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which in turn decreases SL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Stable over relatively wide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range of conditions</a:t>
            </a:r>
            <a:endParaRPr kumimoji="0" lang="ar-EG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4300" y="152400"/>
            <a:ext cx="8763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EXAMPLE: FLAME SHAPE</a:t>
            </a:r>
            <a:endParaRPr kumimoji="0" lang="ar-EG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67544" y="1196752"/>
            <a:ext cx="824440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 premixed laminar flame is stabilized in a 1-D gas flow where the vertical velocity of the unburned mixture, Vu, varies linearly with the horizontal coordinate, x, as shown in figure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–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Determine the flame shape and the distribution of the local angle of the flame surface from the vertical.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–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Assume the flame speed is independent of position and equal to 0.4 m/s, which is a nominal value for 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f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=1 CH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-Air flame</a:t>
            </a:r>
            <a:endParaRPr kumimoji="0" lang="ar-EG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3"/>
          <p:cNvPicPr>
            <a:picLocks noChangeAspect="1" noChangeArrowheads="1"/>
          </p:cNvPicPr>
          <p:nvPr/>
        </p:nvPicPr>
        <p:blipFill>
          <a:blip r:embed="rId2" cstate="print"/>
          <a:srcRect t="4874" r="6277" b="3773"/>
          <a:stretch>
            <a:fillRect/>
          </a:stretch>
        </p:blipFill>
        <p:spPr bwMode="auto">
          <a:xfrm>
            <a:off x="827584" y="692696"/>
            <a:ext cx="738896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1560" y="0"/>
            <a:ext cx="69993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RESULTS</a:t>
            </a:r>
            <a:endParaRPr kumimoji="0" lang="ar-EG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25603" name="Picture 4" descr="2"/>
          <p:cNvPicPr>
            <a:picLocks noChangeAspect="1" noChangeArrowheads="1"/>
          </p:cNvPicPr>
          <p:nvPr/>
        </p:nvPicPr>
        <p:blipFill>
          <a:blip r:embed="rId2" cstate="print"/>
          <a:srcRect l="6978" t="4549" r="6769" b="3784"/>
          <a:stretch>
            <a:fillRect/>
          </a:stretch>
        </p:blipFill>
        <p:spPr bwMode="auto">
          <a:xfrm>
            <a:off x="755576" y="620688"/>
            <a:ext cx="6873528" cy="547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1"/>
          <p:cNvPicPr>
            <a:picLocks noChangeAspect="1" noChangeArrowheads="1"/>
          </p:cNvPicPr>
          <p:nvPr/>
        </p:nvPicPr>
        <p:blipFill>
          <a:blip r:embed="rId2" cstate="print"/>
          <a:srcRect l="7133" r="25905"/>
          <a:stretch>
            <a:fillRect/>
          </a:stretch>
        </p:blipFill>
        <p:spPr bwMode="auto">
          <a:xfrm>
            <a:off x="2195736" y="836712"/>
            <a:ext cx="4392488" cy="49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0500" y="152400"/>
            <a:ext cx="8763000" cy="12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LAMINAR PREMIXED FLAMES: SIMPLIFIED ANALYSIS</a:t>
            </a:r>
            <a:endParaRPr kumimoji="0" lang="ar-EG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23528" y="2420888"/>
            <a:ext cx="8568952" cy="252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Analysis couples principles of heat transfer, mass transfer, chemical kinetics, and thermodynamics to understand the factors governing: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–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Flame speed, S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–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Flame thickness,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(ANSWER,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/S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Simplified approach using conservation relations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52400" y="188640"/>
            <a:ext cx="866807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Assumptions: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–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1-D, constant area, steady flow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–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Neglect: kinetic and potential energy, viscous shear work, thermal radiation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–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Constant pressure (neglect small pressure difference across flame)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–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Diffusion of heat governed by Fourier’s law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–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Diffusion of mass governed by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Fick’s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law (binary diffusion)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–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Lewis number 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Le≡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/D) unity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–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Individual specific heats are equal and constant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–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Fuel and oxidizer form products in a single-step exothermic reaction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–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Oxidizer is present in stoichiometric or excess proportions; thus, the fuel is completely consumed at the flame.</a:t>
            </a:r>
            <a:endParaRPr kumimoji="0" lang="ar-EG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946729" y="836712"/>
            <a:ext cx="300595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b="1" dirty="0" smtClean="0"/>
              <a:t>Basic  Types of Flames</a:t>
            </a:r>
            <a:endParaRPr lang="ar-EG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496" y="1484784"/>
            <a:ext cx="7626928" cy="456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0500" y="152400"/>
            <a:ext cx="8763000" cy="104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MASS TRANSFER AND FICK’S LAW OF DIFFUSION</a:t>
            </a:r>
            <a:endParaRPr kumimoji="0" lang="ar-EG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15900" y="1556792"/>
            <a:ext cx="89281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Mass transfer and heat conduction in gases governed by similar physics at molecular level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Mass transfer can occur by molecular processes (collisions) and/or turbulent processes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–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Molecular processes are relatively slow and operate on small spatial scales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–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Turbulent processes depend upon velocity and size of an eddy (or current) carrying transported material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692696"/>
            <a:ext cx="4121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2000"/>
              <a:buFont typeface="Times New Roman" pitchFamily="18" charset="0"/>
              <a:buChar char="•"/>
            </a:pP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</a:rPr>
              <a:t>Fick’s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 Law of Diffusion</a:t>
            </a:r>
            <a:endParaRPr lang="ar-EG" sz="2800" b="1" dirty="0" smtClean="0">
              <a:latin typeface="Arial" pitchFamily="34" charset="0"/>
            </a:endParaRPr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1907704" y="1628800"/>
          <a:ext cx="4816475" cy="1016000"/>
        </p:xfrm>
        <a:graphic>
          <a:graphicData uri="http://schemas.openxmlformats.org/presentationml/2006/ole">
            <p:oleObj spid="_x0000_s30722" name="Equation" r:id="rId3" imgW="1866600" imgH="393480" progId="Equation.3">
              <p:embed/>
            </p:oleObj>
          </a:graphicData>
        </a:graphic>
      </p:graphicFrame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0" y="2780928"/>
            <a:ext cx="2908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Mass flow of species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per unit area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(perpendicular to the flow)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2411760" y="4293096"/>
            <a:ext cx="2782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Mass flow of species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associated with bulk flow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per unit area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5724128" y="3212976"/>
            <a:ext cx="299819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Mass flow of species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associated with molecular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diffusion per unit area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</a:t>
            </a:r>
            <a:r>
              <a:rPr kumimoji="0" lang="en-US" sz="20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AB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 Binary diffusivity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is a property of the mixture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6" name="Line 9"/>
          <p:cNvSpPr>
            <a:spLocks noChangeShapeType="1"/>
          </p:cNvSpPr>
          <p:nvPr/>
        </p:nvSpPr>
        <p:spPr bwMode="auto">
          <a:xfrm flipV="1">
            <a:off x="1547664" y="2348880"/>
            <a:ext cx="48260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30727" name="Line 10"/>
          <p:cNvSpPr>
            <a:spLocks noChangeShapeType="1"/>
          </p:cNvSpPr>
          <p:nvPr/>
        </p:nvSpPr>
        <p:spPr bwMode="auto">
          <a:xfrm flipH="1" flipV="1">
            <a:off x="3851920" y="2420888"/>
            <a:ext cx="0" cy="19442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30728" name="Line 11"/>
          <p:cNvSpPr>
            <a:spLocks noChangeShapeType="1"/>
          </p:cNvSpPr>
          <p:nvPr/>
        </p:nvSpPr>
        <p:spPr bwMode="auto">
          <a:xfrm flipH="1" flipV="1">
            <a:off x="6444208" y="2636911"/>
            <a:ext cx="576064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0500" y="1524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SPECIES CONSERVATION</a:t>
            </a:r>
            <a:endParaRPr kumimoji="0" lang="ar-EG" sz="2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1747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79512" y="620688"/>
          <a:ext cx="8745537" cy="5707062"/>
        </p:xfrm>
        <a:graphic>
          <a:graphicData uri="http://schemas.openxmlformats.org/presentationml/2006/ole">
            <p:oleObj spid="_x0000_s31747" name="Equation" r:id="rId3" imgW="4470120" imgH="2920680" progId="Equation.3">
              <p:embed/>
            </p:oleObj>
          </a:graphicData>
        </a:graphic>
      </p:graphicFrame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66689" y="1731963"/>
            <a:ext cx="8977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Rate of increase of       = Mass of A into CV – Mass of A out of CV + Rate of mass production by Chem.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mass of A within CV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Text Box 14"/>
          <p:cNvSpPr txBox="1">
            <a:spLocks noChangeArrowheads="1"/>
          </p:cNvSpPr>
          <p:nvPr/>
        </p:nvSpPr>
        <p:spPr bwMode="auto">
          <a:xfrm>
            <a:off x="4572000" y="5517232"/>
            <a:ext cx="3997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Steady-flow, 1-D form of species conservation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for a binary gas mixture, assuming species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diffusion only occurs as a result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concentration gradients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Text Box 15"/>
          <p:cNvSpPr txBox="1">
            <a:spLocks noChangeArrowheads="1"/>
          </p:cNvSpPr>
          <p:nvPr/>
        </p:nvSpPr>
        <p:spPr bwMode="auto">
          <a:xfrm>
            <a:off x="141932" y="3713163"/>
            <a:ext cx="3709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Divide by 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x and take limit as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x → 0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445895"/>
            <a:ext cx="7557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14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COMBUSTION MODES AND FLAME TYPES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611560" y="1340768"/>
            <a:ext cx="70922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Combustion can occur in flame mode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1800"/>
              <a:buFont typeface="Times New Roman" pitchFamily="18" charset="0"/>
              <a:buChar char="–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Premixed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flames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ts val="1800"/>
              <a:buFont typeface="Times New Roman" pitchFamily="18" charset="0"/>
              <a:buChar char="–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Diffusion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(non-premixed) flames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Combustion can occur in non-flame mode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67544" y="332656"/>
            <a:ext cx="820891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b="1" dirty="0" smtClean="0">
              <a:latin typeface="Times New Roman" pitchFamily="18" charset="0"/>
            </a:endParaRP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</a:pPr>
            <a:r>
              <a:rPr lang="en-US" sz="2000" b="1" dirty="0" smtClean="0">
                <a:latin typeface="Times New Roman" pitchFamily="18" charset="0"/>
              </a:rPr>
              <a:t>What is a flame?</a:t>
            </a:r>
          </a:p>
          <a:p>
            <a: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–"/>
            </a:pPr>
            <a:r>
              <a:rPr lang="en-US" sz="2000" b="1" dirty="0" smtClean="0">
                <a:latin typeface="Times New Roman" pitchFamily="18" charset="0"/>
              </a:rPr>
              <a:t>A flame is a self-sustaining propagation of a </a:t>
            </a:r>
            <a:r>
              <a:rPr lang="en-US" sz="2000" b="1" u="sng" dirty="0" smtClean="0">
                <a:latin typeface="Times New Roman" pitchFamily="18" charset="0"/>
              </a:rPr>
              <a:t>localized</a:t>
            </a:r>
            <a:r>
              <a:rPr lang="en-US" sz="2000" b="1" dirty="0" smtClean="0">
                <a:latin typeface="Times New Roman" pitchFamily="18" charset="0"/>
              </a:rPr>
              <a:t> combustion zone at </a:t>
            </a:r>
            <a:r>
              <a:rPr lang="en-US" sz="2000" b="1" u="sng" dirty="0" smtClean="0">
                <a:latin typeface="Times New Roman" pitchFamily="18" charset="0"/>
              </a:rPr>
              <a:t>subsonic</a:t>
            </a:r>
            <a:r>
              <a:rPr lang="en-US" sz="2000" b="1" dirty="0" smtClean="0">
                <a:latin typeface="Times New Roman" pitchFamily="18" charset="0"/>
              </a:rPr>
              <a:t> velocities</a:t>
            </a:r>
          </a:p>
          <a:p>
            <a:pPr marL="1143000" lvl="2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</a:pPr>
            <a:r>
              <a:rPr lang="en-US" sz="2000" b="1" dirty="0" smtClean="0">
                <a:latin typeface="Times New Roman" pitchFamily="18" charset="0"/>
              </a:rPr>
              <a:t>Flame must be localized: flame occupies only a small portion of combustible mixture at any one time (in contrast to a reaction which occurs uniformly throughout a vessel)</a:t>
            </a:r>
          </a:p>
          <a:p>
            <a:pPr marL="1143000" lvl="2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</a:pPr>
            <a:r>
              <a:rPr lang="en-US" sz="2000" b="1" dirty="0" smtClean="0">
                <a:latin typeface="Times New Roman" pitchFamily="18" charset="0"/>
              </a:rPr>
              <a:t>A discrete combustion wave that travels </a:t>
            </a:r>
            <a:r>
              <a:rPr lang="en-US" sz="2000" b="1" dirty="0" err="1" smtClean="0">
                <a:latin typeface="Times New Roman" pitchFamily="18" charset="0"/>
              </a:rPr>
              <a:t>subsonically</a:t>
            </a:r>
            <a:r>
              <a:rPr lang="en-US" sz="2000" b="1" dirty="0" smtClean="0">
                <a:latin typeface="Times New Roman" pitchFamily="18" charset="0"/>
              </a:rPr>
              <a:t> is called a </a:t>
            </a:r>
            <a:r>
              <a:rPr lang="en-US" sz="2000" b="1" u="sng" dirty="0" smtClean="0">
                <a:latin typeface="Times New Roman" pitchFamily="18" charset="0"/>
              </a:rPr>
              <a:t>deflagration</a:t>
            </a:r>
          </a:p>
          <a:p>
            <a:pPr marL="1143000" lvl="2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</a:pPr>
            <a:r>
              <a:rPr lang="en-US" sz="2000" b="1" dirty="0" smtClean="0">
                <a:latin typeface="Times New Roman" pitchFamily="18" charset="0"/>
              </a:rPr>
              <a:t>Combustion waves may be also travel at supersonic velocities, called </a:t>
            </a:r>
            <a:r>
              <a:rPr lang="en-US" sz="2000" b="1" u="sng" dirty="0" smtClean="0">
                <a:latin typeface="Times New Roman" pitchFamily="18" charset="0"/>
              </a:rPr>
              <a:t>detonation</a:t>
            </a:r>
            <a:r>
              <a:rPr lang="en-US" sz="2000" b="1" dirty="0" smtClean="0">
                <a:latin typeface="Times New Roman" pitchFamily="18" charset="0"/>
              </a:rPr>
              <a:t>s</a:t>
            </a:r>
          </a:p>
          <a:p>
            <a:pPr marL="1143000" lvl="2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</a:pPr>
            <a:r>
              <a:rPr lang="en-US" sz="2000" b="1" dirty="0" smtClean="0">
                <a:latin typeface="Times New Roman" pitchFamily="18" charset="0"/>
              </a:rPr>
              <a:t>Fundamental propagation mechanism is different in deflagrations and detonations</a:t>
            </a:r>
          </a:p>
          <a:p>
            <a: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b="1" dirty="0" smtClean="0">
              <a:latin typeface="Times New Roman" pitchFamily="18" charset="0"/>
            </a:endParaRPr>
          </a:p>
          <a:p>
            <a:pPr marL="342900" lvl="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</a:pPr>
            <a:r>
              <a:rPr lang="en-US" sz="2000" b="1" dirty="0" smtClean="0">
                <a:latin typeface="Times New Roman" pitchFamily="18" charset="0"/>
              </a:rPr>
              <a:t>Laminar vs. Turbulent Flames: both have same type of physical process and many turbulent flame theories are based on an underlying laminar flame structure</a:t>
            </a:r>
            <a:endParaRPr lang="ar-EG" sz="2000" b="1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0500" y="1524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LAMINAR PREMIXED FLAMES</a:t>
            </a:r>
            <a:endParaRPr kumimoji="0" lang="ar-EG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595313"/>
            <a:ext cx="89916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000"/>
              <a:buFont typeface="Times New Roman" pitchFamily="18" charset="0"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Fuel and oxidizer mixed at molecular level prior to occurrence of any significant chemical reaction</a:t>
            </a:r>
            <a:endParaRPr kumimoji="0" lang="ar-EG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64" name="Picture 5" descr="250px-Bunsen_burner"/>
          <p:cNvPicPr>
            <a:picLocks noChangeAspect="1" noChangeArrowheads="1"/>
          </p:cNvPicPr>
          <p:nvPr/>
        </p:nvPicPr>
        <p:blipFill>
          <a:blip r:embed="rId2" cstate="print"/>
          <a:srcRect l="18279" t="9750" r="15111" b="10551"/>
          <a:stretch>
            <a:fillRect/>
          </a:stretch>
        </p:blipFill>
        <p:spPr bwMode="auto">
          <a:xfrm>
            <a:off x="1043608" y="1340768"/>
            <a:ext cx="25273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s_10_celebrating_lp"/>
          <p:cNvPicPr>
            <a:picLocks noChangeAspect="1" noChangeArrowheads="1"/>
          </p:cNvPicPr>
          <p:nvPr/>
        </p:nvPicPr>
        <p:blipFill>
          <a:blip r:embed="rId3" cstate="print"/>
          <a:srcRect l="19464" r="24133" b="8342"/>
          <a:stretch>
            <a:fillRect/>
          </a:stretch>
        </p:blipFill>
        <p:spPr bwMode="auto">
          <a:xfrm>
            <a:off x="3635896" y="2132013"/>
            <a:ext cx="1773238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SCN_20050823150629_001"/>
          <p:cNvPicPr>
            <a:picLocks noChangeAspect="1" noChangeArrowheads="1"/>
          </p:cNvPicPr>
          <p:nvPr/>
        </p:nvPicPr>
        <p:blipFill>
          <a:blip r:embed="rId4" cstate="print"/>
          <a:srcRect l="7936" t="54971" r="44405" b="4956"/>
          <a:stretch>
            <a:fillRect/>
          </a:stretch>
        </p:blipFill>
        <p:spPr bwMode="auto">
          <a:xfrm>
            <a:off x="5652120" y="2006600"/>
            <a:ext cx="325437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971600" y="3789040"/>
            <a:ext cx="455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Air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1475656" y="4005064"/>
            <a:ext cx="720080" cy="5760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179512" y="5301208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Fuel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 flipV="1">
            <a:off x="268288" y="5592763"/>
            <a:ext cx="828675" cy="312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0500" y="235496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DIFFUSION FLAMES</a:t>
            </a:r>
            <a:endParaRPr kumimoji="0" lang="ar-EG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07504" y="1124744"/>
            <a:ext cx="87849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Reactants are initially separated, and reaction occurs only at interface between fuel and oxidizer (mixing and reaction taking place)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Diffusion applies strictly to molecular diffusion of chemical species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 turbulent diffusion flames, turbulent convection mixes fuel and air macroscopically, then molecular mixing completes the process so that chemical reactions can take place</a:t>
            </a:r>
            <a:endParaRPr kumimoji="0" lang="ar-EG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andle-flame-1-AJHD"/>
          <p:cNvPicPr>
            <a:picLocks noChangeAspect="1" noChangeArrowheads="1"/>
          </p:cNvPicPr>
          <p:nvPr/>
        </p:nvPicPr>
        <p:blipFill>
          <a:blip r:embed="rId2" cstate="print"/>
          <a:srcRect l="30675" t="12836" r="24548"/>
          <a:stretch>
            <a:fillRect/>
          </a:stretch>
        </p:blipFill>
        <p:spPr bwMode="auto">
          <a:xfrm>
            <a:off x="323528" y="908720"/>
            <a:ext cx="18129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JetNewPic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268760"/>
            <a:ext cx="2784475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SCN_20050823150639_001"/>
          <p:cNvPicPr>
            <a:picLocks noChangeAspect="1" noChangeArrowheads="1"/>
          </p:cNvPicPr>
          <p:nvPr/>
        </p:nvPicPr>
        <p:blipFill>
          <a:blip r:embed="rId5" cstate="print"/>
          <a:srcRect l="18304" t="7608" r="28130" b="53061"/>
          <a:stretch>
            <a:fillRect/>
          </a:stretch>
        </p:blipFill>
        <p:spPr bwMode="auto">
          <a:xfrm>
            <a:off x="4732213" y="1412776"/>
            <a:ext cx="4232275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7021513" y="5301208"/>
            <a:ext cx="1752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Full range of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throughout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reaction zone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0500" y="1524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LOOK AGAIN AT BUNSEN BURNER</a:t>
            </a:r>
            <a:endParaRPr kumimoji="0" lang="ar-EG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18435" name="Picture 4" descr="250px-Bunsen_burner"/>
          <p:cNvPicPr>
            <a:picLocks noChangeAspect="1" noChangeArrowheads="1"/>
          </p:cNvPicPr>
          <p:nvPr/>
        </p:nvPicPr>
        <p:blipFill>
          <a:blip r:embed="rId2" cstate="print"/>
          <a:srcRect l="18279" t="9750" r="15111" b="10551"/>
          <a:stretch>
            <a:fillRect/>
          </a:stretch>
        </p:blipFill>
        <p:spPr bwMode="auto">
          <a:xfrm>
            <a:off x="336897" y="1002258"/>
            <a:ext cx="2074863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117725" y="808038"/>
            <a:ext cx="317435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Secondary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diffusion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flame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results when CO and 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products from rich inner flame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encounter ambient air</a:t>
            </a:r>
            <a:endParaRPr kumimoji="0" lang="ar-EG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933700" y="2715642"/>
            <a:ext cx="2161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Fuel-rich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Arial" pitchFamily="34" charset="0"/>
              </a:rPr>
              <a:t>pre-mixed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inner flame</a:t>
            </a:r>
            <a:endParaRPr kumimoji="0" lang="ar-EG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8" name="Picture 3" descr="s_10_celebrating_lp"/>
          <p:cNvPicPr>
            <a:picLocks noChangeAspect="1" noChangeArrowheads="1"/>
          </p:cNvPicPr>
          <p:nvPr/>
        </p:nvPicPr>
        <p:blipFill>
          <a:blip r:embed="rId3" cstate="print"/>
          <a:srcRect l="19464" t="6947" r="24133" b="16357"/>
          <a:stretch>
            <a:fillRect/>
          </a:stretch>
        </p:blipFill>
        <p:spPr bwMode="auto">
          <a:xfrm>
            <a:off x="5796136" y="756071"/>
            <a:ext cx="3070225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Line 8"/>
          <p:cNvSpPr>
            <a:spLocks noChangeShapeType="1"/>
          </p:cNvSpPr>
          <p:nvPr/>
        </p:nvSpPr>
        <p:spPr bwMode="auto">
          <a:xfrm>
            <a:off x="4492625" y="1916832"/>
            <a:ext cx="189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5084763" y="3068960"/>
            <a:ext cx="189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ChangeArrowheads="1"/>
          </p:cNvSpPr>
          <p:nvPr/>
        </p:nvSpPr>
        <p:spPr bwMode="auto">
          <a:xfrm>
            <a:off x="467544" y="764704"/>
            <a:ext cx="78759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Times New Roman" pitchFamily="18" charset="0"/>
              <a:buChar char="•"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What determines shape of flame? (velocity profile, flame speed, heat loss to tube wall)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Times New Roman" pitchFamily="18" charset="0"/>
              <a:buChar char="•"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Under what conditions will flame remain stationary? (flame speed must equal speed of normal component of unburned gas at each location)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Times New Roman" pitchFamily="18" charset="0"/>
              <a:buChar char="•"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What factors influence laminar flame speed and flame thickness (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f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T, P, fuel type)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Times New Roman" pitchFamily="18" charset="0"/>
              <a:buChar char="•"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How to characterize blowoff and flashback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1600"/>
              <a:buFont typeface="Times New Roman" pitchFamily="18" charset="0"/>
              <a:buChar char="•"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Most practical devices (Diesel-engine combustion) has premixed and diffusion burning</a:t>
            </a:r>
            <a:endParaRPr kumimoji="0" lang="ar-EG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997</Words>
  <Application>Microsoft Office PowerPoint</Application>
  <PresentationFormat>عرض على الشاشة (3:4)‏</PresentationFormat>
  <Paragraphs>123</Paragraphs>
  <Slides>22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4" baseType="lpstr">
      <vt:lpstr>سمة Office</vt:lpstr>
      <vt:lpstr>Equation</vt:lpstr>
      <vt:lpstr>الشريحة 1</vt:lpstr>
      <vt:lpstr>الشريحة 2</vt:lpstr>
      <vt:lpstr>الشريحة 3</vt:lpstr>
      <vt:lpstr>الشريحة 4</vt:lpstr>
      <vt:lpstr>LAMINAR PREMIXED FLAMES</vt:lpstr>
      <vt:lpstr>DIFFUSION FLAMES</vt:lpstr>
      <vt:lpstr>الشريحة 7</vt:lpstr>
      <vt:lpstr>LOOK AGAIN AT BUNSEN BURNER</vt:lpstr>
      <vt:lpstr>الشريحة 9</vt:lpstr>
      <vt:lpstr>PRINCIPAL CHARACTERISTICS OF LAMINAR PREMIXED FLAMES</vt:lpstr>
      <vt:lpstr>الشريحة 11</vt:lpstr>
      <vt:lpstr>LAMINAR FLAME STRUCTURE</vt:lpstr>
      <vt:lpstr>EXAMPLE: FLAT FLAME BURNERS</vt:lpstr>
      <vt:lpstr>EXAMPLE: FLAME SHAPE</vt:lpstr>
      <vt:lpstr>الشريحة 15</vt:lpstr>
      <vt:lpstr>RESULTS</vt:lpstr>
      <vt:lpstr>الشريحة 17</vt:lpstr>
      <vt:lpstr>LAMINAR PREMIXED FLAMES: SIMPLIFIED ANALYSIS</vt:lpstr>
      <vt:lpstr>الشريحة 19</vt:lpstr>
      <vt:lpstr>MASS TRANSFER AND FICK’S LAW OF DIFFUSION</vt:lpstr>
      <vt:lpstr>الشريحة 21</vt:lpstr>
      <vt:lpstr>SPECIES CONSERVATION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Ramadan Sakr</dc:creator>
  <cp:lastModifiedBy>Ramadan Sakr</cp:lastModifiedBy>
  <cp:revision>26</cp:revision>
  <dcterms:created xsi:type="dcterms:W3CDTF">2011-04-23T09:14:50Z</dcterms:created>
  <dcterms:modified xsi:type="dcterms:W3CDTF">2012-04-23T08:16:54Z</dcterms:modified>
</cp:coreProperties>
</file>